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09802" y="3933056"/>
            <a:ext cx="7772400" cy="1470025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Şube Müdürü 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Hüseyin Ş.KAYA</a:t>
            </a:r>
            <a:endParaRPr lang="tr-TR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95602" y="2492896"/>
            <a:ext cx="6400800" cy="1584176"/>
          </a:xfrm>
        </p:spPr>
        <p:txBody>
          <a:bodyPr>
            <a:noAutofit/>
          </a:bodyPr>
          <a:lstStyle/>
          <a:p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KUR’AN KURSLARI HİZMET İÇİ  EĞİTİM KURSU 18-19-20 KASIM 2019 ŞİŞLİ MÜFTÜLÜĞÜ</a:t>
            </a:r>
          </a:p>
          <a:p>
            <a:endParaRPr lang="tr-T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Sınıf Yönetimi</a:t>
            </a:r>
            <a:endParaRPr lang="tr-T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996" y="836712"/>
            <a:ext cx="111601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4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67544" y="836712"/>
            <a:ext cx="82089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0000"/>
              </a:buClr>
            </a:pP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Öğretmenlik Mesleğinin Etik İlkeleri</a:t>
            </a:r>
          </a:p>
          <a:p>
            <a:pPr marL="457200" indent="-457200" algn="ctr">
              <a:buClr>
                <a:srgbClr val="FF0000"/>
              </a:buClr>
              <a:buFont typeface="+mj-lt"/>
              <a:buAutoNum type="arabicPeriod"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Profesyonellik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Hizmette sorumluluk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Adalet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Eşitlik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Sağlıklı ve güvenli bir ortamın sağlanması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Yolsuzluk yapmamak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Dürüstlük, doğruluk, güven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Tarafsızlık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Mesleki bağlılık ve sürekli gelişim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Saygı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Kaynakları etkili kullanma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12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26829" y="1263243"/>
            <a:ext cx="8909667" cy="44627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SINIF YÖNETİMİ 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</a:pPr>
            <a:endParaRPr lang="tr-TR" sz="2000" b="1" dirty="0" smtClean="0"/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Sınıf yönetimi, eğitim yönetimi sıra dizininin ilk ve temel basamağıdır.</a:t>
            </a:r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Sınıf, öğrencilerle yüz yüze olunan bir yerdir. Eğitimin kalitesi büyük ölçüde sınıf yönetimine bağlıdır.</a:t>
            </a:r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Sınıf yönetimi, sınıf yaşamının bir orkestra gibi yönetilmesidir. </a:t>
            </a:r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Öğretmen ve öğrencilerin çalışma engellerinin en aza indirgenmesi,  öğretim zamanının uygun kullanılması, etkinliklere öğrencinin katılımının sağlanmasıdır. </a:t>
            </a:r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Sınıftaki kaynakların, insanların, zamanın yönetimidir. </a:t>
            </a: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22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07504" y="1052736"/>
            <a:ext cx="903649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Sınıf yönetiminin ilk amacı, 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etkili öğrenme-öğretme ortamı oluşturmak ve istenilen amacı gerçekleştirmektir. Bu üst amaca bağlı olarak sınıf yönetiminin diğer amaçları;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Zamanın etkili bir şekilde kullanımını sağlamak,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Sınıf kurallarını belirleyip öğrencilere benimsetmek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Devamsızlığı en aza indirgemek,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ınıf yaşamının kolaylaştırılmasına yönelik öğrenci-öğrenci, öğrenci öğretmen ilişki düzenlemelerini yapmak,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Öğrencileri motive etmek,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Etkili bir iletişim ortamı oluşturmak,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Öğrencilerin önündeki çalışma engellerini ortadan kaldırmak. </a:t>
            </a:r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65512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Sınıf Yönetiminde Disiplin Türleri ve Gelişimi</a:t>
            </a:r>
            <a:endParaRPr lang="tr-TR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4"/>
          </p:nvPr>
        </p:nvSpPr>
        <p:spPr>
          <a:xfrm>
            <a:off x="107504" y="1385392"/>
            <a:ext cx="8892480" cy="52839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İntikamcı disiplin kuramı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Cezalandırıcı disiplin kuramı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Korkutarak engelleme disiplin kuramı: Kötümser (</a:t>
            </a:r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pessimist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insan anlayışı. İnsan doğuştan kötü, asi tembel ve saldırgandır anlayışına dayanır.  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İyileştirici disiplin kuramı: İstenmeyen davranışın yol açabileceği sonuçları öğrenciye anlatarak davranıştan caydırmayı amaçlar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tr-TR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Önleyici disiplin kuramı</a:t>
            </a: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İyimserlik (optimist) insan görüşüne dayanmaktadır. Bu görüşe göre insan, dünyaya tertemiz gelir. Kötülükleri, tembelliği bencilliği sonradan çevrenin etkisiyle öğrenir. 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Okulda öz denetime dayalı olumlu alışkanlıkların artması durumunda, dıştan denetime ihtiyaç kalmayabilir. Önleyici disiplin anlayışı aynı zamanda «yapıcı disiplin anlayışı» ve «modern disiplin anlayışı» olarak da isimlendirilmektedir. </a:t>
            </a:r>
          </a:p>
          <a:p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77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Sınıf Yönetimi Modelleri</a:t>
            </a:r>
            <a:endParaRPr lang="tr-T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24673" y="2276872"/>
            <a:ext cx="4175319" cy="344728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Tepkisel </a:t>
            </a:r>
            <a:r>
              <a:rPr lang="tr-T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klasik) model: 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stenmeyen davranışa tepkiyi esas alır. Düzen sağlayıcı, ödül-ceza etkinliklerini içerir.</a:t>
            </a:r>
          </a:p>
          <a:p>
            <a:pPr>
              <a:buFont typeface="Wingdings" pitchFamily="2" charset="2"/>
              <a:buChar char="ü"/>
            </a:pPr>
            <a:r>
              <a:rPr lang="tr-T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Önlemsel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model: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Geleceği </a:t>
            </a:r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öngörme,İstenmeyen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davranış açığa çıkmadan önlemek.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4"/>
          </p:nvPr>
        </p:nvSpPr>
        <p:spPr>
          <a:xfrm>
            <a:off x="4693065" y="2155402"/>
            <a:ext cx="3822192" cy="423976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Gelişimsel model: </a:t>
            </a:r>
            <a:r>
              <a:rPr lang="tr-TR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öğrencilerin ilköğretim ve </a:t>
            </a:r>
            <a:r>
              <a:rPr lang="tr-TR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ortaöğrertim</a:t>
            </a:r>
            <a:r>
              <a:rPr lang="tr-TR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gelişim özellikleri farklılık gösterir.</a:t>
            </a:r>
          </a:p>
          <a:p>
            <a:pPr>
              <a:buFont typeface="Wingdings" pitchFamily="2" charset="2"/>
              <a:buChar char="ü"/>
            </a:pPr>
            <a:r>
              <a:rPr lang="tr-TR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tr-TR" sz="23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etimsel</a:t>
            </a:r>
            <a:r>
              <a:rPr lang="tr-TR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model: </a:t>
            </a:r>
            <a:r>
              <a:rPr lang="tr-TR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 modelde </a:t>
            </a:r>
            <a:r>
              <a:rPr lang="tr-TR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önlemsel</a:t>
            </a:r>
            <a:r>
              <a:rPr lang="tr-TR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sınıf yönetimine öncelik vermekle beraber davranışların nedenlerine inerek sorunların çözümünde okul-aile işbirliği temel alınır. </a:t>
            </a:r>
            <a:endParaRPr lang="tr-TR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611560" y="1568459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Geleneksel</a:t>
            </a:r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4693065" y="1570627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latin typeface="Times New Roman" pitchFamily="18" charset="0"/>
                <a:cs typeface="Times New Roman" pitchFamily="18" charset="0"/>
              </a:rPr>
              <a:t>Ç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ağdaş</a:t>
            </a:r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02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İstenmeyen Öğrenci Davranışlarına Gösterilecek Uygun Tepkiler</a:t>
            </a:r>
            <a:endParaRPr lang="tr-TR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844824"/>
            <a:ext cx="9144000" cy="5013176"/>
          </a:xfrm>
        </p:spPr>
        <p:txBody>
          <a:bodyPr numCol="3">
            <a:normAutofit/>
          </a:bodyPr>
          <a:lstStyle/>
          <a:p>
            <a:pPr marL="0" indent="0">
              <a:buNone/>
            </a:pPr>
            <a:endParaRPr lang="tr-TR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Sözel olmayan tepkiler:</a:t>
            </a:r>
          </a:p>
          <a:p>
            <a:pPr>
              <a:buFont typeface="Wingdings" pitchFamily="2" charset="2"/>
              <a:buChar char="ü"/>
            </a:pPr>
            <a:r>
              <a:rPr lang="tr-TR" sz="2000" dirty="0" smtClean="0">
                <a:solidFill>
                  <a:schemeClr val="tx1"/>
                </a:solidFill>
              </a:rPr>
              <a:t>Göz teması</a:t>
            </a:r>
          </a:p>
          <a:p>
            <a:pPr>
              <a:buFont typeface="Wingdings" pitchFamily="2" charset="2"/>
              <a:buChar char="ü"/>
            </a:pPr>
            <a:r>
              <a:rPr lang="tr-TR" sz="2000" dirty="0" smtClean="0">
                <a:solidFill>
                  <a:schemeClr val="tx1"/>
                </a:solidFill>
              </a:rPr>
              <a:t>Görmezden gelme</a:t>
            </a:r>
          </a:p>
          <a:p>
            <a:pPr>
              <a:buFont typeface="Wingdings" pitchFamily="2" charset="2"/>
              <a:buChar char="ü"/>
            </a:pPr>
            <a:r>
              <a:rPr lang="tr-TR" sz="2000" dirty="0" smtClean="0">
                <a:solidFill>
                  <a:schemeClr val="tx1"/>
                </a:solidFill>
              </a:rPr>
              <a:t>Fiziki yakınlık</a:t>
            </a:r>
          </a:p>
          <a:p>
            <a:pPr>
              <a:buFont typeface="Wingdings" pitchFamily="2" charset="2"/>
              <a:buChar char="ü"/>
            </a:pPr>
            <a:r>
              <a:rPr lang="tr-TR" sz="2000" dirty="0" smtClean="0">
                <a:solidFill>
                  <a:schemeClr val="tx1"/>
                </a:solidFill>
              </a:rPr>
              <a:t>Dokunma</a:t>
            </a:r>
          </a:p>
          <a:p>
            <a:pPr>
              <a:buFont typeface="Wingdings" pitchFamily="2" charset="2"/>
              <a:buChar char="ü"/>
            </a:pPr>
            <a:r>
              <a:rPr lang="tr-TR" sz="2000" dirty="0" smtClean="0">
                <a:solidFill>
                  <a:schemeClr val="tx1"/>
                </a:solidFill>
              </a:rPr>
              <a:t>Öğrenciye not yazma</a:t>
            </a:r>
          </a:p>
          <a:p>
            <a:pPr>
              <a:buFont typeface="Wingdings" pitchFamily="2" charset="2"/>
              <a:buChar char="ü"/>
            </a:pPr>
            <a:endParaRPr lang="tr-TR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2000" b="1" dirty="0" smtClean="0">
                <a:solidFill>
                  <a:schemeClr val="tx1"/>
                </a:solidFill>
              </a:rPr>
              <a:t>	</a:t>
            </a:r>
            <a:endParaRPr lang="tr-TR" sz="2000" dirty="0" smtClean="0">
              <a:solidFill>
                <a:schemeClr val="tx1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3203848" y="2420888"/>
            <a:ext cx="27363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Sözel tepkiler: </a:t>
            </a:r>
          </a:p>
          <a:p>
            <a:pPr>
              <a:buFont typeface="Wingdings" pitchFamily="2" charset="2"/>
              <a:buChar char="ü"/>
            </a:pPr>
            <a:r>
              <a:rPr lang="tr-TR" sz="2000" dirty="0"/>
              <a:t>Soru sorma            </a:t>
            </a:r>
          </a:p>
          <a:p>
            <a:pPr>
              <a:buFont typeface="Wingdings" pitchFamily="2" charset="2"/>
              <a:buChar char="ü"/>
            </a:pPr>
            <a:r>
              <a:rPr lang="tr-TR" sz="2000" dirty="0"/>
              <a:t>Arkadaşının olumlu davranışını pekiştirme</a:t>
            </a:r>
          </a:p>
          <a:p>
            <a:pPr>
              <a:buFont typeface="Wingdings" pitchFamily="2" charset="2"/>
              <a:buChar char="ü"/>
            </a:pPr>
            <a:r>
              <a:rPr lang="tr-TR" sz="2000" dirty="0"/>
              <a:t>Doğru davranışı ve olumlu sonucunu belirtme</a:t>
            </a:r>
          </a:p>
          <a:p>
            <a:pPr>
              <a:buFont typeface="Wingdings" pitchFamily="2" charset="2"/>
              <a:buChar char="ü"/>
            </a:pPr>
            <a:r>
              <a:rPr lang="tr-TR" sz="2000" dirty="0"/>
              <a:t>Sınıf kurallarını hatırlatma</a:t>
            </a:r>
          </a:p>
          <a:p>
            <a:pPr>
              <a:buFont typeface="Wingdings" pitchFamily="2" charset="2"/>
              <a:buChar char="ü"/>
            </a:pPr>
            <a:r>
              <a:rPr lang="tr-TR" sz="2000" dirty="0"/>
              <a:t>Ben iletisi  gönderme </a:t>
            </a:r>
          </a:p>
          <a:p>
            <a:endParaRPr lang="tr-TR" sz="20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6064424" y="2564903"/>
            <a:ext cx="30243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Durumun değiştirilmesi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tr-TR" sz="2000" dirty="0" smtClean="0"/>
              <a:t>Bozucu objenin ortamdan kaldırılması.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tr-TR" sz="2000" dirty="0" smtClean="0"/>
              <a:t>Ortamdan uzaklaştırma mola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tr-TR" sz="2000" dirty="0" smtClean="0"/>
              <a:t>Öğretime ara verme ya da öğretim yöntemini değiştirme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tr-TR" sz="2000" dirty="0" smtClean="0"/>
              <a:t>Sınıfın oturma yerlerini yeniden düzenleme</a:t>
            </a:r>
          </a:p>
          <a:p>
            <a:pPr marL="285750" indent="-285750">
              <a:buFont typeface="Wingdings" pitchFamily="2" charset="2"/>
              <a:buChar char="ü"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97574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2858" y="1412776"/>
            <a:ext cx="903114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Öğrencilerin ilgi istek ve yetenekleri doğrultusunda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çalışmalar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yaptırmalıdır.</a:t>
            </a:r>
          </a:p>
          <a:p>
            <a:pPr marL="285750" indent="-285750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Öğrenciyi istendik davranışlara yönelik güdülemelidir.</a:t>
            </a:r>
          </a:p>
          <a:p>
            <a:pPr marL="285750" indent="-285750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Bireysel farklılıkları dikkate almalıdır.</a:t>
            </a:r>
          </a:p>
          <a:p>
            <a:pPr marL="285750" indent="-285750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Sınıf kurallarını öğrencilerle birlikte belirlemelidir. (Demokratik sınıf yönetimi)</a:t>
            </a:r>
          </a:p>
          <a:p>
            <a:pPr marL="285750" indent="-285750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Dersi etkili, ilgi çekici hale getirmelidir.</a:t>
            </a:r>
          </a:p>
          <a:p>
            <a:pPr marL="285750" indent="-285750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Öğrenciye başaracağı görev ve sorumluluklar vermelidir. </a:t>
            </a:r>
          </a:p>
          <a:p>
            <a:pPr marL="285750" indent="-285750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İlgi çekmeye yönelik küçük yanlışları görmezden gelmelidir.</a:t>
            </a:r>
          </a:p>
          <a:p>
            <a:pPr marL="285750" indent="-285750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Öğrencileri ceza ila tehdit etmemelidir.</a:t>
            </a:r>
          </a:p>
          <a:p>
            <a:pPr marL="285750" indent="-285750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Büyük boyutta uygunsuz davranışı özel toplantı ya da danışma yoluyla </a:t>
            </a:r>
            <a:r>
              <a:rPr lang="tr-TR" sz="2200" smtClean="0">
                <a:latin typeface="Times New Roman" pitchFamily="18" charset="0"/>
                <a:cs typeface="Times New Roman" pitchFamily="18" charset="0"/>
              </a:rPr>
              <a:t>düzeltmeye </a:t>
            </a:r>
            <a:r>
              <a:rPr lang="tr-TR" sz="2200" smtClean="0">
                <a:latin typeface="Times New Roman" pitchFamily="18" charset="0"/>
                <a:cs typeface="Times New Roman" pitchFamily="18" charset="0"/>
              </a:rPr>
              <a:t>çalışmalıdır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Normal yönetim yoluyla sorunla baş edemiyorsa </a:t>
            </a:r>
            <a:r>
              <a:rPr lang="tr-TR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tr-TR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ehberlik servisinden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yardım istemelidir.</a:t>
            </a:r>
          </a:p>
          <a:p>
            <a:pPr marL="285750" indent="-285750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Belli öğrencilere özel ilgi gösterme, öğrencilerdeki adalet duygularını sarsıcı bir durum yaratabilir. </a:t>
            </a:r>
          </a:p>
          <a:p>
            <a:endParaRPr lang="tr-TR" sz="2200" dirty="0" smtClean="0"/>
          </a:p>
          <a:p>
            <a:endParaRPr lang="tr-TR" sz="2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238619" y="260648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r-TR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İstenmeyen  Öğrenci Davranışlarını Önlemek İçin Öğretmenin Yapması Gerekenler</a:t>
            </a:r>
            <a:endParaRPr lang="tr-TR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80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5330" y="249152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KİŞİSEL VE MESLEKİ DEĞERLER- MESLEKİ GELİŞİM</a:t>
            </a:r>
          </a:p>
          <a:p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Öğrencilere değer verme anlama ve saygı gösterme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Öğrencilerin öğrenebileceğine ve başaracağına inanma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Ulusal ve evrensel değerlere önem verme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Öz değerlendirme yapma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Kişisel gelişimi sağlama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Mesleki gelişmeleri takip etme ve katkı sağlama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okulun iyileştirilmesine ve geliştirilmesine katkı sağlama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Mesleki yasaları takip etme, görev ve sorumlulukları yerine getirmelidir.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ü"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67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0" y="764704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ÖĞRETMENİN SAHİP OLMASI GEREKEN YETERLİLİKLER</a:t>
            </a:r>
            <a:endParaRPr lang="tr-T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79512" y="205871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ALAN BİLGİSİ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3066016" y="199459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MESLEK BİLGİSİ 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(P. FORMASYON)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6086667" y="2133096"/>
            <a:ext cx="2131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GENEL KÜLTÜR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67261" y="2572008"/>
            <a:ext cx="241176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900" dirty="0" smtClean="0"/>
              <a:t>Öğretmenin kendi uzmanlık alanı ile ilgili bilgileridir. Örneğin; Kur’an kursu öğreticisinin «İlahiyat» hakkındaki bilgileri özel alan bilgisi kapsamındadır. </a:t>
            </a:r>
            <a:endParaRPr lang="tr-TR" sz="19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3093903" y="2777092"/>
            <a:ext cx="21602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Öğretmenin plan yapma, uygun </a:t>
            </a:r>
            <a:r>
              <a:rPr lang="tr-TR" sz="2000" dirty="0" smtClean="0">
                <a:solidFill>
                  <a:srgbClr val="FF0000"/>
                </a:solidFill>
              </a:rPr>
              <a:t>yöntem-teknik seçimi</a:t>
            </a:r>
            <a:r>
              <a:rPr lang="tr-TR" sz="2000" dirty="0" smtClean="0"/>
              <a:t>, araç-gereç seçimi, ölçme aracı hazırlaması ve uygulaması ile ilgili bilgileridir.</a:t>
            </a:r>
            <a:endParaRPr lang="tr-TR" sz="2000" dirty="0"/>
          </a:p>
        </p:txBody>
      </p:sp>
      <p:sp>
        <p:nvSpPr>
          <p:cNvPr id="8" name="Metin kutusu 7"/>
          <p:cNvSpPr txBox="1"/>
          <p:nvPr/>
        </p:nvSpPr>
        <p:spPr>
          <a:xfrm>
            <a:off x="5892227" y="2780928"/>
            <a:ext cx="2520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Öğretmenin olayları değerlendirebilecek ve yorumlayabilecek geniş bir dünya görüşüne sahip olmasıyla ilgilidir.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22599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159</TotalTime>
  <Words>675</Words>
  <Application>Microsoft Office PowerPoint</Application>
  <PresentationFormat>Ekran Gösterisi (4:3)</PresentationFormat>
  <Paragraphs>107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Dalga Biçimi</vt:lpstr>
      <vt:lpstr>Şube Müdürü Hüseyin Ş.KAYA</vt:lpstr>
      <vt:lpstr>PowerPoint Sunusu</vt:lpstr>
      <vt:lpstr>PowerPoint Sunusu</vt:lpstr>
      <vt:lpstr>Sınıf Yönetiminde Disiplin Türleri ve Gelişimi</vt:lpstr>
      <vt:lpstr>Sınıf Yönetimi Modelleri</vt:lpstr>
      <vt:lpstr>İstenmeyen Öğrenci Davranışlarına Gösterilecek Uygun Tepkiler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HÜSEYİN ŞENKAYA</dc:title>
  <dc:creator>pnp</dc:creator>
  <cp:lastModifiedBy>pnp</cp:lastModifiedBy>
  <cp:revision>29</cp:revision>
  <dcterms:created xsi:type="dcterms:W3CDTF">2019-11-18T16:37:44Z</dcterms:created>
  <dcterms:modified xsi:type="dcterms:W3CDTF">2019-11-18T20:43:43Z</dcterms:modified>
</cp:coreProperties>
</file>